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9" r:id="rId2"/>
    <p:sldId id="267" r:id="rId3"/>
    <p:sldId id="269" r:id="rId4"/>
    <p:sldId id="270" r:id="rId5"/>
    <p:sldId id="271" r:id="rId6"/>
    <p:sldId id="265" r:id="rId7"/>
    <p:sldId id="268" r:id="rId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41A7-FDF6-428F-AB6F-47D3A4A17CF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1515B-9DFE-42C1-934D-485B56D1D9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41A7-FDF6-428F-AB6F-47D3A4A17CF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1515B-9DFE-42C1-934D-485B56D1D9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41A7-FDF6-428F-AB6F-47D3A4A17CF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1515B-9DFE-42C1-934D-485B56D1D9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41A7-FDF6-428F-AB6F-47D3A4A17CF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1515B-9DFE-42C1-934D-485B56D1D9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41A7-FDF6-428F-AB6F-47D3A4A17CF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001515B-9DFE-42C1-934D-485B56D1D9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41A7-FDF6-428F-AB6F-47D3A4A17CF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1515B-9DFE-42C1-934D-485B56D1D9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41A7-FDF6-428F-AB6F-47D3A4A17CF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1515B-9DFE-42C1-934D-485B56D1D9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41A7-FDF6-428F-AB6F-47D3A4A17CF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1515B-9DFE-42C1-934D-485B56D1D9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41A7-FDF6-428F-AB6F-47D3A4A17CF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1515B-9DFE-42C1-934D-485B56D1D9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41A7-FDF6-428F-AB6F-47D3A4A17CF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1515B-9DFE-42C1-934D-485B56D1D9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41A7-FDF6-428F-AB6F-47D3A4A17CF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1515B-9DFE-42C1-934D-485B56D1D9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DE141A7-FDF6-428F-AB6F-47D3A4A17CF9}" type="datetimeFigureOut">
              <a:rPr lang="ru-RU" smtClean="0"/>
              <a:pPr/>
              <a:t>19.06.2023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001515B-9DFE-42C1-934D-485B56D1D9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2849488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tx1">
                    <a:lumMod val="95000"/>
                  </a:schemeClr>
                </a:solidFill>
                <a:ea typeface="Calibri"/>
                <a:cs typeface="Times New Roman"/>
              </a:rPr>
              <a:t/>
            </a:r>
            <a:br>
              <a:rPr lang="ru-RU" sz="4400" dirty="0" smtClean="0">
                <a:solidFill>
                  <a:schemeClr val="tx1">
                    <a:lumMod val="95000"/>
                  </a:schemeClr>
                </a:solidFill>
                <a:ea typeface="Calibri"/>
                <a:cs typeface="Times New Roman"/>
              </a:rPr>
            </a:br>
            <a:r>
              <a:rPr lang="ru-RU" sz="4400" dirty="0">
                <a:solidFill>
                  <a:schemeClr val="tx1">
                    <a:lumMod val="95000"/>
                  </a:schemeClr>
                </a:solidFill>
                <a:ea typeface="Calibri"/>
                <a:cs typeface="Times New Roman"/>
              </a:rPr>
              <a:t/>
            </a:r>
            <a:br>
              <a:rPr lang="ru-RU" sz="4400" dirty="0">
                <a:solidFill>
                  <a:schemeClr val="tx1">
                    <a:lumMod val="95000"/>
                  </a:schemeClr>
                </a:solidFill>
                <a:ea typeface="Calibri"/>
                <a:cs typeface="Times New Roman"/>
              </a:rPr>
            </a:br>
            <a:r>
              <a:rPr lang="ru-RU" sz="4400" dirty="0" smtClean="0">
                <a:solidFill>
                  <a:schemeClr val="tx1">
                    <a:lumMod val="95000"/>
                  </a:schemeClr>
                </a:solidFill>
                <a:ea typeface="Calibri"/>
                <a:cs typeface="Times New Roman"/>
              </a:rPr>
              <a:t>Сервис ФНС России </a:t>
            </a:r>
            <a:br>
              <a:rPr lang="ru-RU" sz="4400" dirty="0" smtClean="0">
                <a:solidFill>
                  <a:schemeClr val="tx1">
                    <a:lumMod val="95000"/>
                  </a:schemeClr>
                </a:solidFill>
                <a:ea typeface="Calibri"/>
                <a:cs typeface="Times New Roman"/>
              </a:rPr>
            </a:br>
            <a:r>
              <a:rPr lang="ru-RU" sz="4400" dirty="0" smtClean="0">
                <a:solidFill>
                  <a:schemeClr val="tx1">
                    <a:lumMod val="95000"/>
                  </a:schemeClr>
                </a:solidFill>
                <a:ea typeface="Calibri"/>
                <a:cs typeface="Times New Roman"/>
              </a:rPr>
              <a:t>«</a:t>
            </a:r>
            <a:r>
              <a:rPr lang="ru-RU" sz="4400" smtClean="0">
                <a:solidFill>
                  <a:schemeClr val="tx1">
                    <a:lumMod val="95000"/>
                  </a:schemeClr>
                </a:solidFill>
                <a:ea typeface="Calibri"/>
                <a:cs typeface="Times New Roman"/>
              </a:rPr>
              <a:t>Проверка чека»</a:t>
            </a:r>
            <a:r>
              <a:rPr lang="ru-RU" sz="4400" dirty="0">
                <a:solidFill>
                  <a:schemeClr val="tx1">
                    <a:lumMod val="95000"/>
                  </a:schemeClr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4400" dirty="0">
                <a:solidFill>
                  <a:schemeClr val="tx1">
                    <a:lumMod val="95000"/>
                  </a:schemeClr>
                </a:solidFill>
                <a:latin typeface="Calibri"/>
                <a:ea typeface="Calibri"/>
                <a:cs typeface="Times New Roman"/>
              </a:rPr>
            </a:br>
            <a:endParaRPr lang="ru-RU" sz="44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382429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826768" cy="4602163"/>
          </a:xfrm>
        </p:spPr>
        <p:txBody>
          <a:bodyPr>
            <a:normAutofit/>
          </a:bodyPr>
          <a:lstStyle/>
          <a:p>
            <a:pPr algn="just"/>
            <a:r>
              <a:rPr lang="ru-RU" sz="1800" dirty="0"/>
              <a:t>Кассовый чек - первичный учетный документ, сформированный в электронной форме и (или) отпечатанный с применением контрольно-кассовой техники в момент расчета между пользователем и покупателем (клиентом), содержащий сведения о расчете, подтверждающий факт его осуществления и соответствующий требованиям законодательства Российской Федерации о применении контрольно-кассовой техники (</a:t>
            </a:r>
            <a:r>
              <a:rPr lang="ru-RU" sz="1800" dirty="0" err="1"/>
              <a:t>абз</a:t>
            </a:r>
            <a:r>
              <a:rPr lang="ru-RU" sz="1800" dirty="0"/>
              <a:t>. 12 ст. 1.1 Закона N 54-ФЗ).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932040" y="273050"/>
            <a:ext cx="3754760" cy="585311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8900-00-696\Downloads\IMG_57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792"/>
            <a:ext cx="396044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578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898776" cy="4602163"/>
          </a:xfrm>
        </p:spPr>
        <p:txBody>
          <a:bodyPr>
            <a:normAutofit/>
          </a:bodyPr>
          <a:lstStyle/>
          <a:p>
            <a:pPr algn="just"/>
            <a:r>
              <a:rPr lang="ru-RU" sz="1800" dirty="0"/>
              <a:t>Кассовые чеки можно быстро и удобно проверить на соответствие законодательству с помощью мобильного официального приложения "Проверка </a:t>
            </a:r>
            <a:r>
              <a:rPr lang="ru-RU" sz="1800" dirty="0" smtClean="0"/>
              <a:t>чека».</a:t>
            </a:r>
          </a:p>
          <a:p>
            <a:pPr algn="just"/>
            <a:r>
              <a:rPr lang="ru-RU" sz="1800" dirty="0"/>
              <a:t>Приложение </a:t>
            </a:r>
            <a:r>
              <a:rPr lang="ru-RU" sz="1800" dirty="0" smtClean="0"/>
              <a:t>должно </a:t>
            </a:r>
            <a:r>
              <a:rPr lang="ru-RU" sz="1800" dirty="0"/>
              <a:t>быть установлено на вашем мобильном </a:t>
            </a:r>
            <a:r>
              <a:rPr lang="ru-RU" sz="1800" dirty="0" smtClean="0"/>
              <a:t>устройстве </a:t>
            </a:r>
            <a:r>
              <a:rPr lang="ru-RU" sz="1800" dirty="0"/>
              <a:t>(</a:t>
            </a:r>
            <a:r>
              <a:rPr lang="ru-RU" sz="1800" dirty="0" smtClean="0"/>
              <a:t>установка возможна</a:t>
            </a:r>
            <a:r>
              <a:rPr lang="ru-RU" sz="1800" dirty="0"/>
              <a:t>: для платформы </a:t>
            </a:r>
            <a:r>
              <a:rPr lang="ru-RU" sz="1800" dirty="0" err="1"/>
              <a:t>Android</a:t>
            </a:r>
            <a:r>
              <a:rPr lang="ru-RU" sz="1800" dirty="0"/>
              <a:t> через сервис </a:t>
            </a:r>
            <a:r>
              <a:rPr lang="ru-RU" sz="1800" dirty="0" err="1" smtClean="0"/>
              <a:t>GooglePlay</a:t>
            </a:r>
            <a:r>
              <a:rPr lang="ru-RU" sz="1800" dirty="0"/>
              <a:t>, для платформы </a:t>
            </a:r>
            <a:r>
              <a:rPr lang="ru-RU" sz="1800" dirty="0" err="1"/>
              <a:t>iOS</a:t>
            </a:r>
            <a:r>
              <a:rPr lang="ru-RU" sz="1800" dirty="0"/>
              <a:t> через сервис </a:t>
            </a:r>
            <a:r>
              <a:rPr lang="ru-RU" sz="1800" dirty="0" err="1"/>
              <a:t>AppStore</a:t>
            </a:r>
            <a:r>
              <a:rPr lang="ru-RU" sz="1800" dirty="0" smtClean="0"/>
              <a:t>).</a:t>
            </a:r>
            <a:endParaRPr lang="ru-RU" sz="1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8640"/>
            <a:ext cx="3024335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438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322712" cy="4602163"/>
          </a:xfrm>
        </p:spPr>
        <p:txBody>
          <a:bodyPr/>
          <a:lstStyle/>
          <a:p>
            <a:pPr algn="just"/>
            <a:endParaRPr lang="ru-RU" sz="1800" dirty="0" smtClean="0"/>
          </a:p>
          <a:p>
            <a:pPr algn="just"/>
            <a:endParaRPr lang="ru-RU" sz="1800" dirty="0"/>
          </a:p>
          <a:p>
            <a:pPr algn="just"/>
            <a:r>
              <a:rPr lang="ru-RU" sz="1800" dirty="0" smtClean="0"/>
              <a:t>Наведите </a:t>
            </a:r>
            <a:r>
              <a:rPr lang="ru-RU" sz="1800" dirty="0"/>
              <a:t>сканер приложения на QR код. Если Чек корректный он отразится на экране телефона,  Вы сможете сохранить его в приложение,</a:t>
            </a:r>
          </a:p>
          <a:p>
            <a:pPr algn="just"/>
            <a:r>
              <a:rPr lang="ru-RU" sz="1800" dirty="0" smtClean="0"/>
              <a:t>Кроме </a:t>
            </a:r>
            <a:r>
              <a:rPr lang="ru-RU" sz="1800" dirty="0"/>
              <a:t>того, приложение позволяет через режим  мой профиль получить чек сразу на телефон 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484784"/>
            <a:ext cx="237626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870" y="260648"/>
            <a:ext cx="2468618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5024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466728" cy="4602163"/>
          </a:xfrm>
        </p:spPr>
        <p:txBody>
          <a:bodyPr/>
          <a:lstStyle/>
          <a:p>
            <a:pPr algn="just"/>
            <a:r>
              <a:rPr lang="ru-RU" sz="1800" dirty="0"/>
              <a:t>Приложение дает возможность хранить чеки в специальном разделе и просматривать их в любое удобное время. Открыв чек, можно скачать любой из них себе на телефон.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88640"/>
            <a:ext cx="223224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Users\8900-00-696\Downloads\IMG_572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628800"/>
            <a:ext cx="237647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388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60032" y="3105835"/>
            <a:ext cx="39771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1124744"/>
            <a:ext cx="5050904" cy="52565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800" dirty="0" smtClean="0"/>
              <a:t>С помощью мобильного приложение «Проверка чека ФНС России» можно в один клик отправить жалобу в налоговые органы, если с покупкой что-то не так. Для этого необходимо отсканировать</a:t>
            </a:r>
            <a:r>
              <a:rPr lang="en-US" sz="1800" dirty="0" smtClean="0"/>
              <a:t> QR</a:t>
            </a:r>
            <a:r>
              <a:rPr lang="ru-RU" sz="1800" dirty="0" smtClean="0"/>
              <a:t> –код из кассового чека или внести данные </a:t>
            </a:r>
            <a:r>
              <a:rPr lang="ru-RU" sz="1800" dirty="0"/>
              <a:t>ч</a:t>
            </a:r>
            <a:r>
              <a:rPr lang="ru-RU" sz="1800" dirty="0" smtClean="0"/>
              <a:t>ека вручную.</a:t>
            </a:r>
          </a:p>
          <a:p>
            <a:pPr algn="just"/>
            <a:r>
              <a:rPr lang="ru-RU" sz="1800" dirty="0"/>
              <a:t>В каких случаях Вы можете подать жалобу в ФНС : не выдали бумажный или электронный чек, некорректный чек в целом или  некорректные реквизиты чека  </a:t>
            </a:r>
          </a:p>
          <a:p>
            <a:pPr algn="just"/>
            <a:r>
              <a:rPr lang="ru-RU" sz="1800" dirty="0"/>
              <a:t>В сообщении нужно указать дату, </a:t>
            </a:r>
            <a:r>
              <a:rPr lang="ru-RU" sz="1800" dirty="0" smtClean="0"/>
              <a:t>время, </a:t>
            </a:r>
            <a:r>
              <a:rPr lang="ru-RU" sz="1800" dirty="0"/>
              <a:t>место </a:t>
            </a:r>
            <a:r>
              <a:rPr lang="ru-RU" sz="1800" dirty="0" smtClean="0"/>
              <a:t>совершения расчета (магазин</a:t>
            </a:r>
            <a:r>
              <a:rPr lang="ru-RU" sz="1800" dirty="0"/>
              <a:t>, транспортное </a:t>
            </a:r>
            <a:r>
              <a:rPr lang="ru-RU" sz="1800" dirty="0" smtClean="0"/>
              <a:t>средство, </a:t>
            </a:r>
            <a:r>
              <a:rPr lang="ru-RU" sz="1800" dirty="0"/>
              <a:t>торговый автомат, платежный терминал</a:t>
            </a:r>
            <a:r>
              <a:rPr lang="ru-RU" sz="1800" dirty="0" smtClean="0"/>
              <a:t>), а также: </a:t>
            </a:r>
            <a:endParaRPr lang="ru-RU" sz="18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800" dirty="0"/>
              <a:t>ИНН, адрес торговой точки или URL  интернет магазина,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800" dirty="0"/>
              <a:t>Предмет расчета ( товар , работа услуга, выигрыш, лотерея),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800" dirty="0"/>
              <a:t>Название приобретенного  товара или услуги,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800" dirty="0"/>
              <a:t>Тип операции ( приход , расход, возврат прихода или расхода),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800" dirty="0"/>
              <a:t>Способ оплаты ( наличные , электронные средства) и сумму расчета .</a:t>
            </a:r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</p:txBody>
      </p:sp>
      <p:pic>
        <p:nvPicPr>
          <p:cNvPr id="2050" name="Picture 2" descr="C:\Users\8900-00-696\Downloads\IMG_57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196752"/>
            <a:ext cx="2392958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5436096" y="273051"/>
            <a:ext cx="1944216" cy="344398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371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610744" cy="4602163"/>
          </a:xfrm>
        </p:spPr>
        <p:txBody>
          <a:bodyPr/>
          <a:lstStyle/>
          <a:p>
            <a:pPr algn="just"/>
            <a:r>
              <a:rPr lang="ru-RU" sz="1800" dirty="0"/>
              <a:t>Порядка </a:t>
            </a:r>
            <a:r>
              <a:rPr lang="ru-RU" sz="1800" dirty="0" smtClean="0"/>
              <a:t>двух </a:t>
            </a:r>
            <a:r>
              <a:rPr lang="ru-RU" sz="1800" dirty="0"/>
              <a:t>с половиной </a:t>
            </a:r>
            <a:r>
              <a:rPr lang="ru-RU" sz="1800" dirty="0" smtClean="0"/>
              <a:t>миллионов </a:t>
            </a:r>
            <a:r>
              <a:rPr lang="ru-RU" sz="1800" dirty="0"/>
              <a:t>чеков проверяется гражданами с помощью мобильного приложения ФНС России и </a:t>
            </a:r>
            <a:r>
              <a:rPr lang="ru-RU" sz="1800" dirty="0" smtClean="0"/>
              <a:t>партнеров.</a:t>
            </a:r>
          </a:p>
          <a:p>
            <a:pPr algn="just"/>
            <a:endParaRPr lang="ru-RU" sz="1800" dirty="0" smtClean="0"/>
          </a:p>
          <a:p>
            <a:pPr algn="just"/>
            <a:r>
              <a:rPr lang="ru-RU" sz="1800" dirty="0" smtClean="0"/>
              <a:t>Данный показатель </a:t>
            </a:r>
            <a:r>
              <a:rPr lang="ru-RU" sz="1800" dirty="0"/>
              <a:t>продолжает расти, что говорит </a:t>
            </a:r>
            <a:r>
              <a:rPr lang="ru-RU" sz="1800" dirty="0" smtClean="0"/>
              <a:t>об </a:t>
            </a:r>
            <a:r>
              <a:rPr lang="ru-RU" sz="1800" dirty="0"/>
              <a:t>удобстве сервиса </a:t>
            </a:r>
            <a:r>
              <a:rPr lang="ru-RU" sz="1800" dirty="0" smtClean="0"/>
              <a:t>и </a:t>
            </a:r>
            <a:r>
              <a:rPr lang="ru-RU" sz="1800" dirty="0"/>
              <a:t>его популярности.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48680"/>
            <a:ext cx="302433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80550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486</TotalTime>
  <Words>348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  Сервис ФНС России  «Проверка чека»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Тихий и Индийский океаны</dc:title>
  <dc:creator>Пользователь Windows</dc:creator>
  <cp:lastModifiedBy>Мирзаева Светлана Александровна</cp:lastModifiedBy>
  <cp:revision>52</cp:revision>
  <cp:lastPrinted>2022-09-21T10:50:24Z</cp:lastPrinted>
  <dcterms:created xsi:type="dcterms:W3CDTF">2017-10-13T13:01:42Z</dcterms:created>
  <dcterms:modified xsi:type="dcterms:W3CDTF">2023-06-19T09:08:45Z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457765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